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9" r:id="rId2"/>
    <p:sldId id="257" r:id="rId3"/>
    <p:sldId id="286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7" r:id="rId13"/>
    <p:sldId id="28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ward Doxey" initials="ED" lastIdx="3" clrIdx="0">
    <p:extLst>
      <p:ext uri="{19B8F6BF-5375-455C-9EA6-DF929625EA0E}">
        <p15:presenceInfo xmlns:p15="http://schemas.microsoft.com/office/powerpoint/2012/main" userId="S-1-5-21-226508970-3071066648-2496781527-17276" providerId="AD"/>
      </p:ext>
    </p:extLst>
  </p:cmAuthor>
  <p:cmAuthor id="2" name="IB" initials="MOU" lastIdx="2" clrIdx="1">
    <p:extLst>
      <p:ext uri="{19B8F6BF-5375-455C-9EA6-DF929625EA0E}">
        <p15:presenceInfo xmlns:p15="http://schemas.microsoft.com/office/powerpoint/2012/main" userId="IB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2C2C"/>
    <a:srgbClr val="FF40FF"/>
    <a:srgbClr val="FF00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50"/>
    <p:restoredTop sz="86422"/>
  </p:normalViewPr>
  <p:slideViewPr>
    <p:cSldViewPr snapToObjects="1">
      <p:cViewPr varScale="1">
        <p:scale>
          <a:sx n="82" d="100"/>
          <a:sy n="82" d="100"/>
        </p:scale>
        <p:origin x="86" y="216"/>
      </p:cViewPr>
      <p:guideLst/>
    </p:cSldViewPr>
  </p:slideViewPr>
  <p:outlineViewPr>
    <p:cViewPr>
      <p:scale>
        <a:sx n="33" d="100"/>
        <a:sy n="33" d="100"/>
      </p:scale>
      <p:origin x="0" y="-28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21" d="100"/>
          <a:sy n="121" d="100"/>
        </p:scale>
        <p:origin x="386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87C1157E-F41D-D748-8B69-7140BA26C9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732F0C-C3BE-9347-8A3D-93C7DD35FC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C103C-0C00-5144-B134-6065E402762D}" type="datetime1">
              <a:rPr lang="en-GB" smtClean="0"/>
              <a:t>11/09/2020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1B9C81F-45DF-3942-B5BB-AFF6409293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4C535E9-87A8-4E42-A7E7-ECCB491EE79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B2214-6F48-7B47-BA9F-4377B0ABE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634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svg>
</file>

<file path=ppt/media/image3.png>
</file>

<file path=ppt/media/image4.tiff>
</file>

<file path=ppt/media/image5.sv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7CFCD-DFD6-F34D-95F2-86875A23819B}" type="datetime1">
              <a:rPr lang="en-GB" smtClean="0"/>
              <a:t>11/09/2020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5C6A4-13EB-334F-862B-598CD5A98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26307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F4EBAA-2F39-3941-B36E-6CA80D201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080000"/>
            <a:ext cx="10080000" cy="23760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2C2C2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8D30EB3-3F40-D64C-A1AD-1D8CF2EDB6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3600000"/>
            <a:ext cx="10080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2C2C2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5EF9E7C-27BF-0B47-97CE-96E21ED00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20003F6-9FA2-F04E-AA53-1C0C7743172A}" type="datetime1">
              <a:rPr lang="en-GB" smtClean="0"/>
              <a:pPr/>
              <a:t>11/09/2020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44A26B7-A7B8-0043-9B2B-84EB56AD3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AAF09BA4-C874-394D-BD6F-A467115F65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000" y="576000"/>
            <a:ext cx="5400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fld id="{2D5587A6-0F28-234D-9116-41BE2E1A2AC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xmlns="" id="{D8AC70F3-85B6-F946-A3C7-59F302B3616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66800" y="504000"/>
            <a:ext cx="1332000" cy="43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908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F4EBAA-2F39-3941-B36E-6CA80D201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080000"/>
            <a:ext cx="10080000" cy="23760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8D30EB3-3F40-D64C-A1AD-1D8CF2EDB6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3600000"/>
            <a:ext cx="10080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5EF9E7C-27BF-0B47-97CE-96E21ED00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003F6-9FA2-F04E-AA53-1C0C7743172A}" type="datetime1">
              <a:rPr lang="en-GB" smtClean="0"/>
              <a:t>11/09/2020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44A26B7-A7B8-0043-9B2B-84EB56AD3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2670887-57E7-3A43-BB1A-5812E952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xmlns="" id="{72196FCD-AF99-A040-BFB2-5769EE97611A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66800" y="504000"/>
            <a:ext cx="1332000" cy="43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1346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1DCAF7-AA06-1040-B1E0-8E15D9C51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F5B501-CBFE-104D-BB25-66D22875F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" y="1404000"/>
            <a:ext cx="10800000" cy="4752000"/>
          </a:xfr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8985F08-8E72-9148-82A1-2C591DFBD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1FFB84F-73DC-4C43-AC13-67A9ADC1B225}" type="datetime1">
              <a:rPr lang="en-GB" smtClean="0"/>
              <a:pPr/>
              <a:t>11/09/2020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94366E4-48A8-C248-8403-C00951EFC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CEEB4CF7-D339-7A46-8B33-C97F7A447C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000" y="576000"/>
            <a:ext cx="5400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fld id="{2D5587A6-0F28-234D-9116-41BE2E1A2A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516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1F11F1-9EFF-7144-9125-3139B4E1C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99" y="576000"/>
            <a:ext cx="3311999" cy="15840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C57E45-EC2E-6A48-999E-8DBA374C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7999" y="1260000"/>
            <a:ext cx="7200001" cy="48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9B9F23F-F468-1142-A98D-597B3EBFAA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99" y="2340000"/>
            <a:ext cx="3312000" cy="3816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92037A2-B8BC-4D46-AA82-267CC5E77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AC278-FEFB-4949-87C8-2F7B048D5B30}" type="datetime1">
              <a:rPr lang="en-GB" smtClean="0"/>
              <a:t>11/09/2020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71E40FC-CC75-5C49-B153-710113617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6C0EBE3-CD47-DA41-8665-99A541C1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4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2539A8-FECC-1549-9FD2-BB4362008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90CBC2C-B15B-964F-ACEE-BEB2DAF79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A2DF1-82CB-3949-8DC2-ECE30178A186}" type="datetime1">
              <a:rPr lang="en-GB" smtClean="0"/>
              <a:t>11/09/2020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3B40B73-B3DD-3E49-89F6-7D6344C26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802C64-D1FE-5E4F-84AE-101D7BACA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0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reencast">
    <p:bg>
      <p:bgPr>
        <a:solidFill>
          <a:srgbClr val="FF4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6FFE9E8-50C7-8249-8A2A-C78D51872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D5587A6-0F28-234D-9116-41BE2E1A2A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1E56A25-91D5-724D-A11F-39696A1993AD}"/>
              </a:ext>
            </a:extLst>
          </p:cNvPr>
          <p:cNvSpPr txBox="1"/>
          <p:nvPr userDrawn="1"/>
        </p:nvSpPr>
        <p:spPr>
          <a:xfrm>
            <a:off x="648000" y="2625003"/>
            <a:ext cx="6816803" cy="830997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sz="4800" b="0" i="0" u="none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Screencast Placeholder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7F77107-76F4-9144-A972-88C0AFF26277}"/>
              </a:ext>
            </a:extLst>
          </p:cNvPr>
          <p:cNvSpPr txBox="1"/>
          <p:nvPr userDrawn="1"/>
        </p:nvSpPr>
        <p:spPr>
          <a:xfrm>
            <a:off x="648000" y="3600000"/>
            <a:ext cx="10080000" cy="9935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0" algn="l" defTabSz="914400" rtl="0" eaLnBrk="1" latinLnBrk="0" hangingPunct="1">
              <a:lnSpc>
                <a:spcPct val="140000"/>
              </a:lnSpc>
              <a:spcBef>
                <a:spcPts val="800"/>
              </a:spcBef>
              <a:buFont typeface="Arial" panose="020B0604020202020204" pitchFamily="34" charset="0"/>
              <a:buNone/>
            </a:pPr>
            <a:r>
              <a:rPr lang="en-US" sz="2200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You should delete this slide before recording, otherwise it will skew your slide numbers.</a:t>
            </a:r>
          </a:p>
        </p:txBody>
      </p:sp>
      <p:sp>
        <p:nvSpPr>
          <p:cNvPr id="14" name="Date Placeholder 4">
            <a:extLst>
              <a:ext uri="{FF2B5EF4-FFF2-40B4-BE49-F238E27FC236}">
                <a16:creationId xmlns:a16="http://schemas.microsoft.com/office/drawing/2014/main" xmlns="" id="{A0C97EFC-6E59-C249-9F99-21A17B278F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88000" y="6336000"/>
            <a:ext cx="2160000" cy="28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D3AC278-FEFB-4949-87C8-2F7B048D5B30}" type="datetime1">
              <a:rPr lang="en-GB" smtClean="0"/>
              <a:pPr/>
              <a:t>11/09/2020</a:t>
            </a:fld>
            <a:endParaRPr lang="en-US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xmlns="" id="{6C396A9A-B7C9-0C46-97D1-1DB9C8C8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6336000"/>
            <a:ext cx="6480000" cy="28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50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xmlns="" id="{6AE425C8-279E-D14C-A350-756694D4E5A6}"/>
              </a:ext>
            </a:extLst>
          </p:cNvPr>
          <p:cNvPicPr>
            <a:picLocks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 flipV="1">
            <a:off x="7872000" y="0"/>
            <a:ext cx="4320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FCD7A0B-833F-2348-AFD5-63C91BB6B1C7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160000" y="540000"/>
            <a:ext cx="540000" cy="432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E23A4D2-6AEA-4D4B-A196-57E4312E7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360000"/>
            <a:ext cx="10078412" cy="86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49EFD75-EDA9-4D48-A65C-1E8AAC955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000" y="1404000"/>
            <a:ext cx="10800000" cy="475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D0CCB4-FEA3-3F47-9B84-5FF4FDC99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88000" y="6336000"/>
            <a:ext cx="21600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fld id="{A0CEF12D-8022-E647-B033-82324AAEB22F}" type="datetime1">
              <a:rPr lang="en-GB" smtClean="0"/>
              <a:pPr/>
              <a:t>11/09/2020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525BCCB-9CF8-3C41-9007-5D7A97003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8000" y="6336000"/>
            <a:ext cx="64800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D0E48E0-D7D3-694B-B72B-F287A0765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000" y="576000"/>
            <a:ext cx="5400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fld id="{2D5587A6-0F28-234D-9116-41BE2E1A2A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115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56" r:id="rId4"/>
    <p:sldLayoutId id="2147483654" r:id="rId5"/>
    <p:sldLayoutId id="2147483660" r:id="rId6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E8AB66-D8D2-4DF4-BDBF-AEC56F985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602" y="2434388"/>
            <a:ext cx="6096072" cy="891096"/>
          </a:xfrm>
        </p:spPr>
        <p:txBody>
          <a:bodyPr>
            <a:normAutofit fontScale="90000"/>
          </a:bodyPr>
          <a:lstStyle/>
          <a:p>
            <a:r>
              <a:rPr lang="en-US" dirty="0"/>
              <a:t>Mastering Blockchain</a:t>
            </a:r>
            <a:br>
              <a:rPr lang="en-US" dirty="0"/>
            </a:br>
            <a:r>
              <a:rPr lang="en-US" sz="2700" dirty="0"/>
              <a:t>Third Edition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7A91FFD-67C7-4180-AFDC-1468C12B27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602" y="3469484"/>
            <a:ext cx="5607430" cy="1655762"/>
          </a:xfrm>
        </p:spPr>
        <p:txBody>
          <a:bodyPr>
            <a:normAutofit/>
          </a:bodyPr>
          <a:lstStyle/>
          <a:p>
            <a:r>
              <a:rPr lang="en-US" dirty="0"/>
              <a:t>Chapter </a:t>
            </a:r>
            <a:r>
              <a:rPr lang="en-US" dirty="0" smtClean="0"/>
              <a:t>18, Tokenization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C87FC14-D109-4717-A57D-E94F100B4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906CE9F-1E24-754E-B851-B3C3A97DA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96" y="1316839"/>
            <a:ext cx="3213832" cy="401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98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6CB7CD-EBD1-CA4C-B80D-0BC7FEC01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Token standards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5296FBD-62B6-CE45-8EF7-E9AC42530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ERC-20</a:t>
            </a:r>
          </a:p>
          <a:p>
            <a:r>
              <a:rPr lang="en-US" dirty="0"/>
              <a:t>ERC-223</a:t>
            </a:r>
          </a:p>
          <a:p>
            <a:r>
              <a:rPr lang="en-US" dirty="0"/>
              <a:t>ERC-777</a:t>
            </a:r>
          </a:p>
          <a:p>
            <a:r>
              <a:rPr lang="en-US" dirty="0"/>
              <a:t>ERC-721</a:t>
            </a:r>
          </a:p>
          <a:p>
            <a:r>
              <a:rPr lang="en-US" dirty="0"/>
              <a:t>ERC-884</a:t>
            </a:r>
          </a:p>
          <a:p>
            <a:r>
              <a:rPr lang="en-US" dirty="0"/>
              <a:t>ERC-1400</a:t>
            </a:r>
          </a:p>
          <a:p>
            <a:r>
              <a:rPr lang="en-US" dirty="0"/>
              <a:t>ERC-1404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2444556-8FDE-E943-8FD1-A2254C3D4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76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48D055-B375-644C-96DF-BB91DCF39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ERC-20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7D5F732-6CDF-D645-8BA7-F7EF61C94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5735" y="1035708"/>
            <a:ext cx="7362994" cy="529996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C9EF7D7-AA8F-A949-9073-7E37CA164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8E5F204-0197-1D4F-8E6B-D30F2AE5912C}"/>
              </a:ext>
            </a:extLst>
          </p:cNvPr>
          <p:cNvSpPr/>
          <p:nvPr/>
        </p:nvSpPr>
        <p:spPr>
          <a:xfrm>
            <a:off x="6035581" y="6335675"/>
            <a:ext cx="35252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ERC-20 </a:t>
            </a:r>
            <a:r>
              <a:rPr lang="en-US" dirty="0"/>
              <a:t>token code in </a:t>
            </a:r>
            <a:r>
              <a:rPr lang="en-US" dirty="0" smtClean="0"/>
              <a:t>the Remix </a:t>
            </a:r>
            <a:r>
              <a:rPr lang="en-US" dirty="0" smtClean="0"/>
              <a:t>IDE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BCC09A8-1A77-CC4F-9CF1-901A297D8C32}"/>
              </a:ext>
            </a:extLst>
          </p:cNvPr>
          <p:cNvSpPr/>
          <p:nvPr/>
        </p:nvSpPr>
        <p:spPr>
          <a:xfrm>
            <a:off x="659439" y="1340768"/>
            <a:ext cx="2916281" cy="32726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800"/>
              </a:spcBef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ERC-20</a:t>
            </a: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is the most famous token standard on the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Ethereum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platform. </a:t>
            </a:r>
            <a:endParaRPr lang="en-GB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800"/>
              </a:spcBef>
            </a:pPr>
            <a:r>
              <a:rPr lang="en-GB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Many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token offerings are based on ERC-20 and there are wallets available, such as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MetaMask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, that support ERC-20 tokens. 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92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84A0D3-1523-3C48-8651-1CBD61C8F6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B0FEB93B-63FB-DB49-825A-364F28DD0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283" y="247432"/>
            <a:ext cx="10515600" cy="1325563"/>
          </a:xfrm>
        </p:spPr>
        <p:txBody>
          <a:bodyPr>
            <a:normAutofit/>
          </a:bodyPr>
          <a:lstStyle/>
          <a:p>
            <a:r>
              <a:rPr lang="en-US" sz="3500" dirty="0"/>
              <a:t>Exercise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6FAF496A-FC03-E447-8009-1FB8E0BCE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230" y="1707932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Following the steps laid out in the </a:t>
            </a:r>
            <a:r>
              <a:rPr lang="en-US" sz="2000" i="1" dirty="0"/>
              <a:t>Mastering </a:t>
            </a:r>
            <a:r>
              <a:rPr lang="en-US" sz="2000" i="1" dirty="0" err="1"/>
              <a:t>Blockchain</a:t>
            </a:r>
            <a:r>
              <a:rPr lang="en-US" sz="2000" i="1" dirty="0"/>
              <a:t> </a:t>
            </a:r>
            <a:r>
              <a:rPr lang="en-US" sz="2000" dirty="0"/>
              <a:t>core book, complete the exercise </a:t>
            </a:r>
            <a:r>
              <a:rPr lang="en-US" i="1" dirty="0"/>
              <a:t>B</a:t>
            </a:r>
            <a:r>
              <a:rPr lang="en-US" sz="2000" i="1" dirty="0"/>
              <a:t>uilding an ERC-20 token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378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F9D5043-3AAB-8F45-9DB9-45E1DABA8E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96CE6C5D-C9E4-9244-9B0B-E3C0C9B25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29" y="260648"/>
            <a:ext cx="10515600" cy="1079491"/>
          </a:xfrm>
        </p:spPr>
        <p:txBody>
          <a:bodyPr>
            <a:normAutofit/>
          </a:bodyPr>
          <a:lstStyle/>
          <a:p>
            <a:r>
              <a:rPr lang="en-US" sz="3500" dirty="0"/>
              <a:t>Summary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4C2B0200-D110-314F-A73A-0B098C7D4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702" y="1628800"/>
            <a:ext cx="10515600" cy="4680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this presentation, we covered:</a:t>
            </a:r>
          </a:p>
          <a:p>
            <a:r>
              <a:rPr lang="en-GB" dirty="0"/>
              <a:t>Tokenization on the blockchain</a:t>
            </a:r>
          </a:p>
          <a:p>
            <a:r>
              <a:rPr lang="en-GB" dirty="0"/>
              <a:t>Types of token</a:t>
            </a:r>
          </a:p>
          <a:p>
            <a:r>
              <a:rPr lang="en-GB" dirty="0"/>
              <a:t>Token offerings</a:t>
            </a:r>
          </a:p>
          <a:p>
            <a:r>
              <a:rPr lang="en-GB" dirty="0"/>
              <a:t>Token standards</a:t>
            </a:r>
          </a:p>
          <a:p>
            <a:r>
              <a:rPr lang="en-GB" dirty="0"/>
              <a:t>Building an ERC-20 token </a:t>
            </a:r>
          </a:p>
        </p:txBody>
      </p:sp>
    </p:spTree>
    <p:extLst>
      <p:ext uri="{BB962C8B-B14F-4D97-AF65-F5344CB8AC3E}">
        <p14:creationId xmlns:p14="http://schemas.microsoft.com/office/powerpoint/2010/main" val="24484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7F7E96-FF29-4DC7-B387-5996DACB8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EDA914D-3136-4D3D-B3B5-0EB7A98E2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Tokenization on the blockchain</a:t>
            </a:r>
          </a:p>
          <a:p>
            <a:r>
              <a:rPr lang="en-GB" dirty="0"/>
              <a:t>Types of token</a:t>
            </a:r>
          </a:p>
          <a:p>
            <a:r>
              <a:rPr lang="en-GB" dirty="0"/>
              <a:t>Token offerings</a:t>
            </a:r>
          </a:p>
          <a:p>
            <a:r>
              <a:rPr lang="en-GB" dirty="0" smtClean="0"/>
              <a:t>Token </a:t>
            </a:r>
            <a:r>
              <a:rPr lang="en-GB" dirty="0"/>
              <a:t>standards</a:t>
            </a:r>
          </a:p>
          <a:p>
            <a:r>
              <a:rPr lang="en-GB" dirty="0"/>
              <a:t>Building an ERC-20 token </a:t>
            </a:r>
          </a:p>
          <a:p>
            <a:pPr lvl="0">
              <a:lnSpc>
                <a:spcPct val="15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4D340E7-101C-484E-B220-BACCA66DC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328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tokenization?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GB" dirty="0" smtClean="0"/>
              <a:t>okenization </a:t>
            </a:r>
            <a:r>
              <a:rPr lang="en-GB" dirty="0"/>
              <a:t>converts an asset to a digital token on a blockchain.</a:t>
            </a:r>
          </a:p>
          <a:p>
            <a:r>
              <a:rPr lang="en-GB" dirty="0"/>
              <a:t>I</a:t>
            </a:r>
            <a:r>
              <a:rPr lang="en-GB" dirty="0" smtClean="0"/>
              <a:t>t </a:t>
            </a:r>
            <a:r>
              <a:rPr lang="en-GB" dirty="0"/>
              <a:t>is a process of converting the ownership rights of a real-world asset into a cryptographic/digital token on a blockchain.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01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782BA26-E665-5F46-B4FA-95EF51B8F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Advantages of tokenization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13512D8-9ED4-804C-B93B-2C213D575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Flexibility</a:t>
            </a:r>
          </a:p>
          <a:p>
            <a:r>
              <a:rPr lang="en-GB" dirty="0"/>
              <a:t>Faster transaction processing</a:t>
            </a:r>
          </a:p>
          <a:p>
            <a:r>
              <a:rPr lang="en-GB" dirty="0"/>
              <a:t>Low cost</a:t>
            </a:r>
          </a:p>
          <a:p>
            <a:r>
              <a:rPr lang="en-GB" dirty="0"/>
              <a:t>Decentralization</a:t>
            </a:r>
          </a:p>
          <a:p>
            <a:r>
              <a:rPr lang="en-GB" dirty="0"/>
              <a:t>Security</a:t>
            </a:r>
          </a:p>
          <a:p>
            <a:r>
              <a:rPr lang="en-GB" dirty="0"/>
              <a:t>Transparency</a:t>
            </a:r>
          </a:p>
          <a:p>
            <a:r>
              <a:rPr lang="en-GB" dirty="0"/>
              <a:t>Trust</a:t>
            </a:r>
          </a:p>
          <a:p>
            <a:r>
              <a:rPr lang="en-GB" dirty="0"/>
              <a:t>Fractional ownership</a:t>
            </a:r>
          </a:p>
          <a:p>
            <a:r>
              <a:rPr lang="en-GB" dirty="0"/>
              <a:t>Low entry barrier</a:t>
            </a:r>
          </a:p>
          <a:p>
            <a:r>
              <a:rPr lang="en-GB" dirty="0"/>
              <a:t>Innovative applications</a:t>
            </a:r>
          </a:p>
          <a:p>
            <a:r>
              <a:rPr lang="en-GB" dirty="0"/>
              <a:t>More liquidity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F12A593-8DEA-3846-AEC3-68B63ACB0E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81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42834A-C8BC-EB47-974F-F16B0A29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Disadvantages of tokenization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FEEE747-2A57-2349-9720-22117CF00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Regulatory issues</a:t>
            </a:r>
          </a:p>
          <a:p>
            <a:r>
              <a:rPr lang="en-GB" dirty="0"/>
              <a:t>Legality of tokens</a:t>
            </a:r>
          </a:p>
          <a:p>
            <a:r>
              <a:rPr lang="en-GB" dirty="0"/>
              <a:t>Technology barrier</a:t>
            </a:r>
          </a:p>
          <a:p>
            <a:r>
              <a:rPr lang="en-GB" dirty="0"/>
              <a:t>Security issues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BEDF0DA-5D3B-6C45-A924-2615915F5E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9E2CE8-8401-8947-9637-64BF3D805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4B0576-E3AA-7541-97AF-70BC69F54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Fungible tokens </a:t>
            </a:r>
            <a:endParaRPr lang="en-GB" dirty="0"/>
          </a:p>
          <a:p>
            <a:pPr lvl="1"/>
            <a:r>
              <a:rPr lang="en-GB" dirty="0"/>
              <a:t>Indistinguishable from other tokens of the same type</a:t>
            </a:r>
          </a:p>
          <a:p>
            <a:pPr lvl="1"/>
            <a:r>
              <a:rPr lang="en-GB" dirty="0"/>
              <a:t>Interchangeable</a:t>
            </a:r>
          </a:p>
          <a:p>
            <a:pPr lvl="1"/>
            <a:r>
              <a:rPr lang="en-GB" dirty="0"/>
              <a:t>Divisible between multiple parties</a:t>
            </a:r>
          </a:p>
          <a:p>
            <a:r>
              <a:rPr lang="en-GB" b="1" dirty="0"/>
              <a:t>Non-fungible tokens </a:t>
            </a:r>
          </a:p>
          <a:p>
            <a:pPr lvl="1"/>
            <a:r>
              <a:rPr lang="en-GB" dirty="0"/>
              <a:t>Unique</a:t>
            </a:r>
          </a:p>
          <a:p>
            <a:pPr lvl="1"/>
            <a:r>
              <a:rPr lang="en-GB" dirty="0"/>
              <a:t>Non-interchangeable</a:t>
            </a:r>
          </a:p>
          <a:p>
            <a:pPr lvl="1"/>
            <a:r>
              <a:rPr lang="en-GB" dirty="0"/>
              <a:t>Indivisible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AD394E-B2F8-254C-BB59-CF97BE861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898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08A11E-8FA1-2645-AACE-2088F61A8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Stable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F59229E-923A-9448-A045-D533EB56B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Stable </a:t>
            </a:r>
            <a:r>
              <a:rPr lang="en-GB" dirty="0" smtClean="0"/>
              <a:t>token </a:t>
            </a:r>
            <a:r>
              <a:rPr lang="en-GB" dirty="0"/>
              <a:t>value is pegged to another asset's value.</a:t>
            </a:r>
          </a:p>
          <a:p>
            <a:r>
              <a:rPr lang="en-GB" dirty="0"/>
              <a:t>Types of stable token include:</a:t>
            </a:r>
          </a:p>
          <a:p>
            <a:pPr lvl="1"/>
            <a:r>
              <a:rPr lang="en-GB" sz="2000" dirty="0"/>
              <a:t>Fiat collateralized </a:t>
            </a:r>
          </a:p>
          <a:p>
            <a:pPr lvl="1"/>
            <a:r>
              <a:rPr lang="en-GB" sz="2000" dirty="0"/>
              <a:t>Commodity collateralized </a:t>
            </a:r>
          </a:p>
          <a:p>
            <a:pPr lvl="1"/>
            <a:r>
              <a:rPr lang="en-GB" sz="2000" dirty="0"/>
              <a:t>Crypto collateralized </a:t>
            </a:r>
          </a:p>
          <a:p>
            <a:pPr lvl="1"/>
            <a:r>
              <a:rPr lang="en-GB" sz="2000" dirty="0"/>
              <a:t>Algorithmically stable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98509A1-C2BD-8546-A5ED-E58D67D59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60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200677-84CD-1440-B1F0-0D5B10D27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Process of tokenization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BDE672-1C6F-6046-A1A5-07A7DCD55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Onboard an investor. </a:t>
            </a:r>
          </a:p>
          <a:p>
            <a:r>
              <a:rPr lang="en-GB" dirty="0"/>
              <a:t>Asset is scrutinized and audited. </a:t>
            </a:r>
          </a:p>
          <a:p>
            <a:r>
              <a:rPr lang="en-GB" dirty="0"/>
              <a:t>Security </a:t>
            </a:r>
            <a:r>
              <a:rPr lang="en-GB" dirty="0" smtClean="0"/>
              <a:t>Token </a:t>
            </a:r>
            <a:r>
              <a:rPr lang="en-GB" dirty="0" smtClean="0"/>
              <a:t>O</a:t>
            </a:r>
            <a:r>
              <a:rPr lang="en-GB" dirty="0" smtClean="0"/>
              <a:t>ffering made.</a:t>
            </a:r>
            <a:r>
              <a:rPr lang="en-GB" dirty="0"/>
              <a:t> </a:t>
            </a:r>
          </a:p>
          <a:p>
            <a:r>
              <a:rPr lang="en-GB" dirty="0"/>
              <a:t>Physical asset is placed with a custodian  </a:t>
            </a:r>
          </a:p>
          <a:p>
            <a:r>
              <a:rPr lang="en-GB" dirty="0"/>
              <a:t>Derivative token, representing the asset, released</a:t>
            </a:r>
          </a:p>
          <a:p>
            <a:r>
              <a:rPr lang="en-GB" dirty="0"/>
              <a:t>Trading on secondary markets begins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B0CD0D-A231-8745-A87C-9FCDDA7DE1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331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1A3463-1B21-5541-B1D0-F346626CD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Token offerings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B60B01-356A-2142-9E0A-09DCFDFAA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Initial </a:t>
            </a:r>
            <a:r>
              <a:rPr lang="en-GB" dirty="0" smtClean="0"/>
              <a:t>Coin </a:t>
            </a:r>
            <a:r>
              <a:rPr lang="en-GB" dirty="0"/>
              <a:t>O</a:t>
            </a:r>
            <a:r>
              <a:rPr lang="en-GB" dirty="0" smtClean="0"/>
              <a:t>fferings</a:t>
            </a:r>
            <a:r>
              <a:rPr lang="en-GB" dirty="0"/>
              <a:t> (ICOs)</a:t>
            </a:r>
          </a:p>
          <a:p>
            <a:r>
              <a:rPr lang="en-GB" dirty="0"/>
              <a:t>Security </a:t>
            </a:r>
            <a:r>
              <a:rPr lang="en-GB" dirty="0" smtClean="0"/>
              <a:t>Token </a:t>
            </a:r>
            <a:r>
              <a:rPr lang="en-GB" dirty="0"/>
              <a:t>O</a:t>
            </a:r>
            <a:r>
              <a:rPr lang="en-GB" dirty="0" smtClean="0"/>
              <a:t>fferings</a:t>
            </a:r>
            <a:r>
              <a:rPr lang="en-GB" dirty="0"/>
              <a:t>  (STOs)</a:t>
            </a:r>
          </a:p>
          <a:p>
            <a:r>
              <a:rPr lang="en-GB" dirty="0"/>
              <a:t>Initial </a:t>
            </a:r>
            <a:r>
              <a:rPr lang="en-GB" dirty="0" smtClean="0"/>
              <a:t>Exchange Offerings</a:t>
            </a:r>
            <a:r>
              <a:rPr lang="en-GB" dirty="0"/>
              <a:t> (IEOs)</a:t>
            </a:r>
          </a:p>
          <a:p>
            <a:r>
              <a:rPr lang="en-GB" dirty="0"/>
              <a:t>Equity </a:t>
            </a:r>
            <a:r>
              <a:rPr lang="en-GB" dirty="0" smtClean="0"/>
              <a:t>Token </a:t>
            </a:r>
            <a:r>
              <a:rPr lang="en-GB" dirty="0"/>
              <a:t>O</a:t>
            </a:r>
            <a:r>
              <a:rPr lang="en-GB" dirty="0" smtClean="0"/>
              <a:t>fferings</a:t>
            </a:r>
            <a:r>
              <a:rPr lang="en-GB" dirty="0"/>
              <a:t> (ETOs)</a:t>
            </a:r>
          </a:p>
          <a:p>
            <a:r>
              <a:rPr lang="en-GB" dirty="0"/>
              <a:t>Decentralized </a:t>
            </a:r>
            <a:r>
              <a:rPr lang="en-GB" dirty="0" smtClean="0"/>
              <a:t>autonomous </a:t>
            </a:r>
            <a:r>
              <a:rPr lang="en-GB" dirty="0"/>
              <a:t>I</a:t>
            </a:r>
            <a:r>
              <a:rPr lang="en-GB" dirty="0" smtClean="0"/>
              <a:t>nitial </a:t>
            </a:r>
            <a:r>
              <a:rPr lang="en-GB" dirty="0"/>
              <a:t>C</a:t>
            </a:r>
            <a:r>
              <a:rPr lang="en-GB" dirty="0" smtClean="0"/>
              <a:t>oin </a:t>
            </a:r>
            <a:r>
              <a:rPr lang="en-GB" dirty="0"/>
              <a:t>O</a:t>
            </a:r>
            <a:r>
              <a:rPr lang="en-GB" dirty="0" smtClean="0"/>
              <a:t>fferings</a:t>
            </a:r>
            <a:r>
              <a:rPr lang="en-GB" dirty="0"/>
              <a:t> (DAICOs)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E57B343-11A2-6344-9231-F3381B0293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15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ckt Trai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238</Words>
  <Application>Microsoft Office PowerPoint</Application>
  <PresentationFormat>Widescreen</PresentationFormat>
  <Paragraphs>91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Open Sans</vt:lpstr>
      <vt:lpstr>Packt Training</vt:lpstr>
      <vt:lpstr>Mastering Blockchain Third Edition</vt:lpstr>
      <vt:lpstr>Outline</vt:lpstr>
      <vt:lpstr>What is tokenization?</vt:lpstr>
      <vt:lpstr>Advantages of tokenization</vt:lpstr>
      <vt:lpstr>Disadvantages of tokenization</vt:lpstr>
      <vt:lpstr>Types of tokens</vt:lpstr>
      <vt:lpstr>Stable tokens</vt:lpstr>
      <vt:lpstr>Process of tokenization</vt:lpstr>
      <vt:lpstr>Token offerings</vt:lpstr>
      <vt:lpstr>Token standards</vt:lpstr>
      <vt:lpstr>ERC-20</vt:lpstr>
      <vt:lpstr>Exercise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Edward Doxey</cp:lastModifiedBy>
  <cp:revision>68</cp:revision>
  <cp:lastPrinted>2018-06-05T12:50:25Z</cp:lastPrinted>
  <dcterms:created xsi:type="dcterms:W3CDTF">2018-06-05T09:17:37Z</dcterms:created>
  <dcterms:modified xsi:type="dcterms:W3CDTF">2020-09-11T11:04:10Z</dcterms:modified>
</cp:coreProperties>
</file>